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6"/>
  </p:notesMasterIdLst>
  <p:sldIdLst>
    <p:sldId id="277" r:id="rId2"/>
    <p:sldId id="256" r:id="rId3"/>
    <p:sldId id="278" r:id="rId4"/>
    <p:sldId id="285" r:id="rId5"/>
    <p:sldId id="286" r:id="rId6"/>
    <p:sldId id="257" r:id="rId7"/>
    <p:sldId id="287" r:id="rId8"/>
    <p:sldId id="289" r:id="rId9"/>
    <p:sldId id="281" r:id="rId10"/>
    <p:sldId id="288" r:id="rId11"/>
    <p:sldId id="290" r:id="rId12"/>
    <p:sldId id="291" r:id="rId13"/>
    <p:sldId id="294" r:id="rId14"/>
    <p:sldId id="293" r:id="rId15"/>
    <p:sldId id="282" r:id="rId16"/>
    <p:sldId id="295" r:id="rId17"/>
    <p:sldId id="300" r:id="rId18"/>
    <p:sldId id="296" r:id="rId19"/>
    <p:sldId id="301" r:id="rId20"/>
    <p:sldId id="302" r:id="rId21"/>
    <p:sldId id="297" r:id="rId22"/>
    <p:sldId id="310" r:id="rId23"/>
    <p:sldId id="311" r:id="rId24"/>
    <p:sldId id="298" r:id="rId25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4" d="100"/>
          <a:sy n="64" d="100"/>
        </p:scale>
        <p:origin x="134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5AD36-AA84-4254-973B-1894284F80E2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05C26-6807-47BB-A75A-BBE75A94A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06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A8B-FB76-4FBD-BF49-331B3FF355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A8B-FB76-4FBD-BF49-331B3FF355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01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31BB2EF-9611-4999-B40E-9B84A259359B}" type="datetimeFigureOut">
              <a:rPr lang="fa-IR" smtClean="0"/>
              <a:pPr/>
              <a:t>1439/05/24</a:t>
            </a:fld>
            <a:endParaRPr lang="fa-I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84D4688-2BF7-4762-A673-F3F24DEE2C6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1BB2EF-9611-4999-B40E-9B84A259359B}" type="datetimeFigureOut">
              <a:rPr lang="fa-IR" smtClean="0"/>
              <a:pPr/>
              <a:t>1439/05/24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D4688-2BF7-4762-A673-F3F24DEE2C6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31BB2EF-9611-4999-B40E-9B84A259359B}" type="datetimeFigureOut">
              <a:rPr lang="fa-IR" smtClean="0"/>
              <a:pPr/>
              <a:t>1439/05/24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84D4688-2BF7-4762-A673-F3F24DEE2C6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1BB2EF-9611-4999-B40E-9B84A259359B}" type="datetimeFigureOut">
              <a:rPr lang="fa-IR" smtClean="0"/>
              <a:pPr/>
              <a:t>1439/05/24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D4688-2BF7-4762-A673-F3F24DEE2C6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31BB2EF-9611-4999-B40E-9B84A259359B}" type="datetimeFigureOut">
              <a:rPr lang="fa-IR" smtClean="0"/>
              <a:pPr/>
              <a:t>1439/05/24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84D4688-2BF7-4762-A673-F3F24DEE2C6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1BB2EF-9611-4999-B40E-9B84A259359B}" type="datetimeFigureOut">
              <a:rPr lang="fa-IR" smtClean="0"/>
              <a:pPr/>
              <a:t>1439/05/24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D4688-2BF7-4762-A673-F3F24DEE2C6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1BB2EF-9611-4999-B40E-9B84A259359B}" type="datetimeFigureOut">
              <a:rPr lang="fa-IR" smtClean="0"/>
              <a:pPr/>
              <a:t>1439/05/24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D4688-2BF7-4762-A673-F3F24DEE2C6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1BB2EF-9611-4999-B40E-9B84A259359B}" type="datetimeFigureOut">
              <a:rPr lang="fa-IR" smtClean="0"/>
              <a:pPr/>
              <a:t>1439/05/24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D4688-2BF7-4762-A673-F3F24DEE2C6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31BB2EF-9611-4999-B40E-9B84A259359B}" type="datetimeFigureOut">
              <a:rPr lang="fa-IR" smtClean="0"/>
              <a:pPr/>
              <a:t>1439/05/24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D4688-2BF7-4762-A673-F3F24DEE2C6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1BB2EF-9611-4999-B40E-9B84A259359B}" type="datetimeFigureOut">
              <a:rPr lang="fa-IR" smtClean="0"/>
              <a:pPr/>
              <a:t>1439/05/24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D4688-2BF7-4762-A673-F3F24DEE2C6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1BB2EF-9611-4999-B40E-9B84A259359B}" type="datetimeFigureOut">
              <a:rPr lang="fa-IR" smtClean="0"/>
              <a:pPr/>
              <a:t>1439/05/24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D4688-2BF7-4762-A673-F3F24DEE2C6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31BB2EF-9611-4999-B40E-9B84A259359B}" type="datetimeFigureOut">
              <a:rPr lang="fa-IR" smtClean="0"/>
              <a:pPr/>
              <a:t>1439/05/24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84D4688-2BF7-4762-A673-F3F24DEE2C63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4" r="13022"/>
          <a:stretch/>
        </p:blipFill>
        <p:spPr bwMode="auto">
          <a:xfrm>
            <a:off x="62948" y="31516"/>
            <a:ext cx="8991600" cy="682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52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2716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000" dirty="0" smtClean="0"/>
              <a:t>رتبه دوم کشوری</a:t>
            </a:r>
            <a:br>
              <a:rPr lang="fa-IR" sz="4000" dirty="0" smtClean="0"/>
            </a:br>
            <a:r>
              <a:rPr lang="fa-IR" sz="4000" dirty="0" smtClean="0"/>
              <a:t>سرکارخانم زاهدمقدم</a:t>
            </a:r>
            <a:endParaRPr lang="fa-IR" sz="4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37" y="1412875"/>
            <a:ext cx="3819525" cy="5092700"/>
          </a:xfrm>
        </p:spPr>
      </p:pic>
    </p:spTree>
    <p:extLst>
      <p:ext uri="{BB962C8B-B14F-4D97-AF65-F5344CB8AC3E}">
        <p14:creationId xmlns:p14="http://schemas.microsoft.com/office/powerpoint/2010/main" val="429705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2716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000" dirty="0" smtClean="0"/>
              <a:t>رتبه سوم استانی</a:t>
            </a:r>
            <a:br>
              <a:rPr lang="fa-IR" sz="4000" dirty="0" smtClean="0"/>
            </a:br>
            <a:r>
              <a:rPr lang="fa-IR" sz="4000" dirty="0" smtClean="0"/>
              <a:t>سرکارخانم مهین حیدری</a:t>
            </a:r>
            <a:endParaRPr lang="fa-IR" sz="4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25" y="1772816"/>
            <a:ext cx="7609918" cy="3894941"/>
          </a:xfrm>
        </p:spPr>
      </p:pic>
    </p:spTree>
    <p:extLst>
      <p:ext uri="{BB962C8B-B14F-4D97-AF65-F5344CB8AC3E}">
        <p14:creationId xmlns:p14="http://schemas.microsoft.com/office/powerpoint/2010/main" val="2554818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27168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000" dirty="0" smtClean="0"/>
              <a:t>کل رتبه ها </a:t>
            </a:r>
            <a:endParaRPr lang="fa-IR" sz="4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87" y="1124744"/>
            <a:ext cx="7600781" cy="5391252"/>
          </a:xfrm>
        </p:spPr>
      </p:pic>
    </p:spTree>
    <p:extLst>
      <p:ext uri="{BB962C8B-B14F-4D97-AF65-F5344CB8AC3E}">
        <p14:creationId xmlns:p14="http://schemas.microsoft.com/office/powerpoint/2010/main" val="967068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917272"/>
          </a:xfrm>
        </p:spPr>
        <p:txBody>
          <a:bodyPr>
            <a:noAutofit/>
          </a:bodyPr>
          <a:lstStyle/>
          <a:p>
            <a:pPr algn="ctr"/>
            <a:r>
              <a:rPr lang="fa-IR" sz="6000" dirty="0"/>
              <a:t>واقعاباید تبریک گفت به</a:t>
            </a:r>
            <a:r>
              <a:rPr lang="en-US" sz="6000" dirty="0"/>
              <a:t> </a:t>
            </a:r>
            <a:r>
              <a:rPr lang="en-US" sz="6000" dirty="0" smtClean="0">
                <a:solidFill>
                  <a:srgbClr val="FF0000"/>
                </a:solidFill>
              </a:rPr>
              <a:t>.…</a:t>
            </a:r>
            <a:r>
              <a:rPr lang="fa-IR" sz="6000" dirty="0" smtClean="0"/>
              <a:t>که </a:t>
            </a:r>
            <a:r>
              <a:rPr lang="fa-IR" sz="6000" dirty="0" smtClean="0"/>
              <a:t>با </a:t>
            </a:r>
            <a:r>
              <a:rPr lang="en-US" sz="6000" dirty="0" smtClean="0">
                <a:solidFill>
                  <a:srgbClr val="FF0000"/>
                </a:solidFill>
              </a:rPr>
              <a:t>….</a:t>
            </a:r>
            <a:r>
              <a:rPr lang="fa-IR" sz="6000" dirty="0" smtClean="0"/>
              <a:t> </a:t>
            </a:r>
            <a:r>
              <a:rPr lang="fa-IR" sz="6000" dirty="0" smtClean="0"/>
              <a:t>خودشان چنین فرصتی را برای خانم ها فراهم 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fa-IR" sz="6000" dirty="0" smtClean="0"/>
              <a:t>می </a:t>
            </a:r>
            <a:r>
              <a:rPr lang="fa-IR" sz="6000" dirty="0" smtClean="0"/>
              <a:t>کنند</a:t>
            </a:r>
            <a:endParaRPr lang="fa-IR" sz="6000" dirty="0"/>
          </a:p>
        </p:txBody>
      </p:sp>
    </p:spTree>
    <p:extLst>
      <p:ext uri="{BB962C8B-B14F-4D97-AF65-F5344CB8AC3E}">
        <p14:creationId xmlns:p14="http://schemas.microsoft.com/office/powerpoint/2010/main" val="1971354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541008"/>
          </a:xfrm>
        </p:spPr>
        <p:txBody>
          <a:bodyPr>
            <a:noAutofit/>
          </a:bodyPr>
          <a:lstStyle/>
          <a:p>
            <a:pPr algn="ctr"/>
            <a:r>
              <a:rPr lang="fa-IR" sz="8000" dirty="0" smtClean="0"/>
              <a:t>آقایان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>….</a:t>
            </a:r>
            <a:endParaRPr lang="fa-IR" sz="8000" dirty="0"/>
          </a:p>
        </p:txBody>
      </p:sp>
    </p:spTree>
    <p:extLst>
      <p:ext uri="{BB962C8B-B14F-4D97-AF65-F5344CB8AC3E}">
        <p14:creationId xmlns:p14="http://schemas.microsoft.com/office/powerpoint/2010/main" val="2004439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27168" cy="536104"/>
          </a:xfrm>
        </p:spPr>
        <p:txBody>
          <a:bodyPr>
            <a:normAutofit/>
          </a:bodyPr>
          <a:lstStyle/>
          <a:p>
            <a:pPr algn="ctr"/>
            <a:r>
              <a:rPr lang="fa-IR" dirty="0"/>
              <a:t>کارهای </a:t>
            </a:r>
            <a:r>
              <a:rPr lang="fa-IR" dirty="0" smtClean="0"/>
              <a:t>پیش روی</a:t>
            </a:r>
            <a:endParaRPr lang="fa-IR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7239000" cy="5452616"/>
          </a:xfrm>
        </p:spPr>
        <p:txBody>
          <a:bodyPr>
            <a:normAutofit/>
          </a:bodyPr>
          <a:lstStyle/>
          <a:p>
            <a:pPr algn="ctr"/>
            <a:r>
              <a:rPr lang="fa-IR" dirty="0" smtClean="0">
                <a:solidFill>
                  <a:srgbClr val="FF0000"/>
                </a:solidFill>
              </a:rPr>
              <a:t>اولویت اول، از برنامه عملیاتی</a:t>
            </a:r>
          </a:p>
          <a:p>
            <a:r>
              <a:rPr lang="fa-IR" dirty="0" smtClean="0"/>
              <a:t>درس پژوهی</a:t>
            </a:r>
          </a:p>
          <a:p>
            <a:endParaRPr lang="fa-IR" dirty="0" smtClean="0"/>
          </a:p>
          <a:p>
            <a:r>
              <a:rPr lang="fa-IR" dirty="0" smtClean="0"/>
              <a:t>تولید محتوی یا رسانه آموزشی</a:t>
            </a:r>
          </a:p>
          <a:p>
            <a:endParaRPr lang="fa-IR" dirty="0"/>
          </a:p>
          <a:p>
            <a:pPr algn="ctr"/>
            <a:r>
              <a:rPr lang="fa-IR" sz="2000" dirty="0">
                <a:solidFill>
                  <a:srgbClr val="00B0F0"/>
                </a:solidFill>
              </a:rPr>
              <a:t>اولویت </a:t>
            </a:r>
            <a:r>
              <a:rPr lang="fa-IR" sz="2000" dirty="0" smtClean="0">
                <a:solidFill>
                  <a:srgbClr val="00B0F0"/>
                </a:solidFill>
              </a:rPr>
              <a:t>کمتر، جشنواره </a:t>
            </a:r>
            <a:r>
              <a:rPr lang="fa-IR" sz="2000" dirty="0">
                <a:solidFill>
                  <a:srgbClr val="00B0F0"/>
                </a:solidFill>
              </a:rPr>
              <a:t>الگوی برتر </a:t>
            </a:r>
            <a:r>
              <a:rPr lang="fa-IR" sz="2000" dirty="0" smtClean="0">
                <a:solidFill>
                  <a:srgbClr val="00B0F0"/>
                </a:solidFill>
              </a:rPr>
              <a:t>تدریس</a:t>
            </a:r>
          </a:p>
          <a:p>
            <a:pPr algn="ctr"/>
            <a:endParaRPr lang="fa-IR" sz="2000" dirty="0">
              <a:solidFill>
                <a:srgbClr val="00B0F0"/>
              </a:solidFill>
            </a:endParaRPr>
          </a:p>
          <a:p>
            <a:r>
              <a:rPr lang="fa-IR" dirty="0" smtClean="0"/>
              <a:t>تنظیم وارسال مقاله</a:t>
            </a:r>
          </a:p>
          <a:p>
            <a:r>
              <a:rPr lang="fa-IR" dirty="0" smtClean="0"/>
              <a:t>تجارب برتر تدریس</a:t>
            </a:r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1599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27168" cy="536104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/>
              <a:t>جشنواره14-الگوی برتر تدریس</a:t>
            </a:r>
            <a:endParaRPr lang="fa-IR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816412"/>
            <a:ext cx="4026860" cy="5689163"/>
          </a:xfrm>
        </p:spPr>
      </p:pic>
    </p:spTree>
    <p:extLst>
      <p:ext uri="{BB962C8B-B14F-4D97-AF65-F5344CB8AC3E}">
        <p14:creationId xmlns:p14="http://schemas.microsoft.com/office/powerpoint/2010/main" val="4185041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0"/>
            <a:ext cx="5256584" cy="66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02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27168" cy="392088"/>
          </a:xfrm>
        </p:spPr>
        <p:txBody>
          <a:bodyPr>
            <a:normAutofit/>
          </a:bodyPr>
          <a:lstStyle/>
          <a:p>
            <a:pPr algn="ctr"/>
            <a:r>
              <a:rPr lang="fa-IR" dirty="0" smtClean="0"/>
              <a:t>مقاله نویسی(جهت جشنواره)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47408"/>
            <a:ext cx="5904656" cy="5634296"/>
          </a:xfrm>
        </p:spPr>
      </p:pic>
    </p:spTree>
    <p:extLst>
      <p:ext uri="{BB962C8B-B14F-4D97-AF65-F5344CB8AC3E}">
        <p14:creationId xmlns:p14="http://schemas.microsoft.com/office/powerpoint/2010/main" val="3270379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27168" cy="392088"/>
          </a:xfrm>
        </p:spPr>
        <p:txBody>
          <a:bodyPr>
            <a:normAutofit/>
          </a:bodyPr>
          <a:lstStyle/>
          <a:p>
            <a:pPr algn="ctr"/>
            <a:r>
              <a:rPr lang="fa-IR" dirty="0" smtClean="0"/>
              <a:t>مقاله نویسی(جهت جشنواره)</a:t>
            </a:r>
            <a:endParaRPr lang="fa-I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58" y="764704"/>
            <a:ext cx="7114252" cy="5308823"/>
          </a:xfrm>
        </p:spPr>
      </p:pic>
    </p:spTree>
    <p:extLst>
      <p:ext uri="{BB962C8B-B14F-4D97-AF65-F5344CB8AC3E}">
        <p14:creationId xmlns:p14="http://schemas.microsoft.com/office/powerpoint/2010/main" val="1233715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1052737"/>
            <a:ext cx="5867400" cy="3168352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دومین کارگاه دبیران محترم </a:t>
            </a:r>
            <a:br>
              <a:rPr lang="fa-IR" dirty="0" smtClean="0">
                <a:cs typeface="B Titr" pitchFamily="2" charset="-78"/>
              </a:rPr>
            </a:br>
            <a:r>
              <a:rPr lang="fa-IR" dirty="0" smtClean="0">
                <a:cs typeface="B Titr" pitchFamily="2" charset="-78"/>
              </a:rPr>
              <a:t>درس  عربی</a:t>
            </a:r>
            <a:br>
              <a:rPr lang="fa-IR" dirty="0" smtClean="0">
                <a:cs typeface="B Titr" pitchFamily="2" charset="-78"/>
              </a:rPr>
            </a:br>
            <a:r>
              <a:rPr lang="fa-IR" dirty="0" smtClean="0">
                <a:cs typeface="B Titr" pitchFamily="2" charset="-78"/>
              </a:rPr>
              <a:t/>
            </a:r>
            <a:br>
              <a:rPr lang="fa-IR" dirty="0" smtClean="0">
                <a:cs typeface="B Titr" pitchFamily="2" charset="-78"/>
              </a:rPr>
            </a:br>
            <a:r>
              <a:rPr lang="fa-IR" dirty="0" smtClean="0">
                <a:cs typeface="B Titr" pitchFamily="2" charset="-78"/>
              </a:rPr>
              <a:t>24بهمن96</a:t>
            </a:r>
            <a:br>
              <a:rPr lang="fa-IR" dirty="0" smtClean="0">
                <a:cs typeface="B Titr" pitchFamily="2" charset="-78"/>
              </a:rPr>
            </a:br>
            <a:endParaRPr lang="fa-IR" dirty="0">
              <a:cs typeface="B Titr" pitchFamily="2" charset="-78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-76200" y="5229200"/>
            <a:ext cx="2667000" cy="825048"/>
          </a:xfrm>
        </p:spPr>
        <p:txBody>
          <a:bodyPr>
            <a:normAutofit/>
          </a:bodyPr>
          <a:lstStyle/>
          <a:p>
            <a:pPr algn="ctr"/>
            <a:r>
              <a:rPr lang="fa-IR" sz="1800" dirty="0" smtClean="0">
                <a:solidFill>
                  <a:schemeClr val="tx1"/>
                </a:solidFill>
                <a:cs typeface="B Titr" pitchFamily="2" charset="-78"/>
              </a:rPr>
              <a:t>آموزش وپرورش</a:t>
            </a:r>
          </a:p>
          <a:p>
            <a:pPr algn="ctr"/>
            <a:r>
              <a:rPr lang="fa-IR" sz="1800" dirty="0" smtClean="0">
                <a:solidFill>
                  <a:schemeClr val="tx1"/>
                </a:solidFill>
                <a:cs typeface="B Titr" pitchFamily="2" charset="-78"/>
              </a:rPr>
              <a:t> ناحیه4مشهد</a:t>
            </a:r>
          </a:p>
          <a:p>
            <a:pPr algn="ctr" rtl="1"/>
            <a:endParaRPr lang="fa-IR" sz="1800" dirty="0">
              <a:solidFill>
                <a:schemeClr val="tx1"/>
              </a:solidFill>
              <a:cs typeface="B Titr" pitchFamily="2" charset="-78"/>
            </a:endParaRPr>
          </a:p>
          <a:p>
            <a:pPr algn="ctr" rtl="1"/>
            <a:endParaRPr lang="fa-IR" sz="1800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ctr" rtl="1"/>
            <a:endParaRPr lang="fa-IR" sz="1800" dirty="0">
              <a:solidFill>
                <a:schemeClr val="tx1"/>
              </a:solidFill>
              <a:cs typeface="B Titr" pitchFamily="2" charset="-78"/>
            </a:endParaRPr>
          </a:p>
          <a:p>
            <a:pPr algn="ctr" rtl="1"/>
            <a:endParaRPr lang="fa-IR" sz="1800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ctr" rtl="1"/>
            <a:endParaRPr lang="fa-IR" sz="1800" dirty="0">
              <a:solidFill>
                <a:schemeClr val="tx1"/>
              </a:solidFill>
              <a:cs typeface="B Titr" pitchFamily="2" charset="-78"/>
            </a:endParaRPr>
          </a:p>
          <a:p>
            <a:pPr algn="ctr" rtl="1"/>
            <a:endParaRPr lang="fa-IR" sz="1800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ctr" rtl="1"/>
            <a:endParaRPr lang="fa-IR" sz="1800" dirty="0">
              <a:solidFill>
                <a:schemeClr val="tx1"/>
              </a:solidFill>
              <a:cs typeface="B Titr" pitchFamily="2" charset="-78"/>
            </a:endParaRPr>
          </a:p>
          <a:p>
            <a:pPr algn="ctr" rtl="1"/>
            <a:endParaRPr lang="fa-IR" sz="1800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ctr" rtl="1"/>
            <a:endParaRPr lang="fa-IR" sz="1800" dirty="0">
              <a:solidFill>
                <a:schemeClr val="tx1"/>
              </a:solidFill>
              <a:cs typeface="B Titr" pitchFamily="2" charset="-78"/>
            </a:endParaRPr>
          </a:p>
          <a:p>
            <a:pPr algn="ctr" rtl="1"/>
            <a:endParaRPr lang="fa-IR" sz="1800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ctr" rtl="1"/>
            <a:endParaRPr lang="fa-IR" sz="1800" dirty="0">
              <a:solidFill>
                <a:schemeClr val="tx1"/>
              </a:solidFill>
              <a:cs typeface="B Titr" pitchFamily="2" charset="-78"/>
            </a:endParaRPr>
          </a:p>
          <a:p>
            <a:pPr algn="ctr" rtl="1"/>
            <a:endParaRPr lang="fa-IR" sz="1800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ctr" rtl="1"/>
            <a:endParaRPr lang="fa-IR" sz="1800" dirty="0" smtClean="0">
              <a:solidFill>
                <a:schemeClr val="tx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5389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7242048" cy="3240360"/>
          </a:xfrm>
        </p:spPr>
        <p:txBody>
          <a:bodyPr>
            <a:noAutofit/>
          </a:bodyPr>
          <a:lstStyle/>
          <a:p>
            <a:pPr algn="ctr"/>
            <a:r>
              <a:rPr lang="fa-IR" sz="3600" dirty="0" smtClean="0"/>
              <a:t>برفرض پذیرفته نشدن در جشنواره، </a:t>
            </a:r>
            <a:br>
              <a:rPr lang="fa-IR" sz="3600" dirty="0" smtClean="0"/>
            </a:br>
            <a:r>
              <a:rPr lang="fa-IR" sz="3600" dirty="0" smtClean="0">
                <a:solidFill>
                  <a:srgbClr val="00B0F0"/>
                </a:solidFill>
              </a:rPr>
              <a:t>فقط با تغییر فرمت </a:t>
            </a:r>
            <a:r>
              <a:rPr lang="fa-IR" sz="3600" dirty="0" smtClean="0"/>
              <a:t/>
            </a:r>
            <a:br>
              <a:rPr lang="fa-IR" sz="3600" dirty="0" smtClean="0"/>
            </a:br>
            <a:r>
              <a:rPr lang="fa-IR" sz="3600" dirty="0" smtClean="0"/>
              <a:t>می توان مقاله را برای مجله النداء ویا سایر نشریات ارسال نمود</a:t>
            </a:r>
            <a:endParaRPr lang="fa-IR" sz="3600" dirty="0"/>
          </a:p>
        </p:txBody>
      </p:sp>
    </p:spTree>
    <p:extLst>
      <p:ext uri="{BB962C8B-B14F-4D97-AF65-F5344CB8AC3E}">
        <p14:creationId xmlns:p14="http://schemas.microsoft.com/office/powerpoint/2010/main" val="2933463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27168" cy="536104"/>
          </a:xfrm>
        </p:spPr>
        <p:txBody>
          <a:bodyPr>
            <a:normAutofit/>
          </a:bodyPr>
          <a:lstStyle/>
          <a:p>
            <a:pPr algn="ctr"/>
            <a:r>
              <a:rPr lang="fa-IR" dirty="0"/>
              <a:t>درس پژوهی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5730089" cy="5730089"/>
          </a:xfrm>
        </p:spPr>
      </p:pic>
    </p:spTree>
    <p:extLst>
      <p:ext uri="{BB962C8B-B14F-4D97-AF65-F5344CB8AC3E}">
        <p14:creationId xmlns:p14="http://schemas.microsoft.com/office/powerpoint/2010/main" val="2308409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27168" cy="392088"/>
          </a:xfrm>
        </p:spPr>
        <p:txBody>
          <a:bodyPr>
            <a:normAutofit/>
          </a:bodyPr>
          <a:lstStyle/>
          <a:p>
            <a:pPr algn="ctr"/>
            <a:r>
              <a:rPr lang="fa-IR" dirty="0"/>
              <a:t>درس </a:t>
            </a:r>
            <a:r>
              <a:rPr lang="fa-IR" dirty="0" smtClean="0"/>
              <a:t>پژوهی، خلاصه گزارش</a:t>
            </a:r>
            <a:endParaRPr lang="fa-I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36238"/>
            <a:ext cx="4752528" cy="6103508"/>
          </a:xfrm>
        </p:spPr>
      </p:pic>
    </p:spTree>
    <p:extLst>
      <p:ext uri="{BB962C8B-B14F-4D97-AF65-F5344CB8AC3E}">
        <p14:creationId xmlns:p14="http://schemas.microsoft.com/office/powerpoint/2010/main" val="2385498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27168" cy="536104"/>
          </a:xfrm>
        </p:spPr>
        <p:txBody>
          <a:bodyPr>
            <a:normAutofit/>
          </a:bodyPr>
          <a:lstStyle/>
          <a:p>
            <a:pPr algn="ctr"/>
            <a:r>
              <a:rPr lang="fa-IR" dirty="0"/>
              <a:t>درس پژوهی، خلاصه گزارش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08720"/>
            <a:ext cx="5472607" cy="5760640"/>
          </a:xfrm>
        </p:spPr>
      </p:pic>
    </p:spTree>
    <p:extLst>
      <p:ext uri="{BB962C8B-B14F-4D97-AF65-F5344CB8AC3E}">
        <p14:creationId xmlns:p14="http://schemas.microsoft.com/office/powerpoint/2010/main" val="2012893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909160"/>
          </a:xfrm>
        </p:spPr>
        <p:txBody>
          <a:bodyPr>
            <a:noAutofit/>
          </a:bodyPr>
          <a:lstStyle/>
          <a:p>
            <a:pPr algn="ctr"/>
            <a:r>
              <a:rPr lang="fa-IR" sz="4000" dirty="0"/>
              <a:t> تولیدمحتوی</a:t>
            </a:r>
            <a:br>
              <a:rPr lang="fa-IR" sz="4000" dirty="0"/>
            </a:br>
            <a:r>
              <a:rPr lang="fa-IR" sz="4000" dirty="0"/>
              <a:t/>
            </a:r>
            <a:br>
              <a:rPr lang="fa-IR" sz="4000" dirty="0"/>
            </a:br>
            <a:r>
              <a:rPr lang="fa-IR" sz="4000" dirty="0"/>
              <a:t> یادگیری </a:t>
            </a:r>
            <a:r>
              <a:rPr lang="fa-IR" sz="4000" dirty="0" smtClean="0"/>
              <a:t>معکوس</a:t>
            </a:r>
            <a:br>
              <a:rPr lang="fa-IR" sz="4000" dirty="0" smtClean="0"/>
            </a:br>
            <a:r>
              <a:rPr lang="en-US" sz="4000" dirty="0" smtClean="0"/>
              <a:t>Flipped </a:t>
            </a:r>
            <a:r>
              <a:rPr lang="en-US" sz="4000" dirty="0"/>
              <a:t>Learning </a:t>
            </a:r>
            <a:r>
              <a:rPr lang="fa-IR" sz="4000" dirty="0" smtClean="0"/>
              <a:t/>
            </a:r>
            <a:br>
              <a:rPr lang="fa-IR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fa-IR" sz="4000" dirty="0"/>
              <a:t>از نگاه سرکارخانم فرهنگ</a:t>
            </a:r>
          </a:p>
        </p:txBody>
      </p:sp>
    </p:spTree>
    <p:extLst>
      <p:ext uri="{BB962C8B-B14F-4D97-AF65-F5344CB8AC3E}">
        <p14:creationId xmlns:p14="http://schemas.microsoft.com/office/powerpoint/2010/main" val="4222735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1484783"/>
            <a:ext cx="5867400" cy="4248473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خیر مقدم خدمت کلیه عزیزان</a:t>
            </a:r>
            <a:br>
              <a:rPr lang="fa-IR" dirty="0" smtClean="0">
                <a:cs typeface="B Titr" pitchFamily="2" charset="-78"/>
              </a:rPr>
            </a:br>
            <a:r>
              <a:rPr lang="fa-IR" dirty="0" smtClean="0">
                <a:solidFill>
                  <a:srgbClr val="00B0F0"/>
                </a:solidFill>
                <a:cs typeface="B Titr" pitchFamily="2" charset="-78"/>
              </a:rPr>
              <a:t>بویژه:</a:t>
            </a:r>
            <a:br>
              <a:rPr lang="fa-IR" dirty="0" smtClean="0">
                <a:solidFill>
                  <a:srgbClr val="00B0F0"/>
                </a:solidFill>
                <a:cs typeface="B Titr" pitchFamily="2" charset="-78"/>
              </a:rPr>
            </a:br>
            <a:r>
              <a:rPr lang="fa-IR" dirty="0" smtClean="0">
                <a:cs typeface="B Titr" pitchFamily="2" charset="-78"/>
              </a:rPr>
              <a:t/>
            </a:r>
            <a:br>
              <a:rPr lang="fa-IR" dirty="0" smtClean="0">
                <a:cs typeface="B Titr" pitchFamily="2" charset="-78"/>
              </a:rPr>
            </a:br>
            <a:r>
              <a:rPr lang="fa-IR" dirty="0" smtClean="0">
                <a:cs typeface="B Titr" pitchFamily="2" charset="-78"/>
              </a:rPr>
              <a:t>-سرکارخانم فرهنگ، سرگروه محترم عربی استان</a:t>
            </a:r>
            <a:br>
              <a:rPr lang="fa-IR" dirty="0" smtClean="0">
                <a:cs typeface="B Titr" pitchFamily="2" charset="-78"/>
              </a:rPr>
            </a:br>
            <a:r>
              <a:rPr lang="fa-IR" dirty="0" smtClean="0">
                <a:cs typeface="B Titr" pitchFamily="2" charset="-78"/>
              </a:rPr>
              <a:t>-همکاران گرامی ناحیه 7مشهد</a:t>
            </a:r>
            <a:br>
              <a:rPr lang="fa-IR" dirty="0" smtClean="0">
                <a:cs typeface="B Titr" pitchFamily="2" charset="-78"/>
              </a:rPr>
            </a:br>
            <a:endParaRPr lang="fa-IR" dirty="0">
              <a:cs typeface="B Titr" pitchFamily="2" charset="-78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-76200" y="5229200"/>
            <a:ext cx="2667000" cy="825048"/>
          </a:xfrm>
        </p:spPr>
        <p:txBody>
          <a:bodyPr>
            <a:normAutofit/>
          </a:bodyPr>
          <a:lstStyle/>
          <a:p>
            <a:pPr algn="ctr"/>
            <a:r>
              <a:rPr lang="fa-IR" sz="1800" dirty="0" smtClean="0">
                <a:solidFill>
                  <a:schemeClr val="tx1"/>
                </a:solidFill>
                <a:cs typeface="B Titr" pitchFamily="2" charset="-78"/>
              </a:rPr>
              <a:t> </a:t>
            </a:r>
            <a:endParaRPr lang="fa-IR" sz="1800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ctr" rtl="1"/>
            <a:endParaRPr lang="fa-IR" sz="1800" dirty="0">
              <a:solidFill>
                <a:schemeClr val="tx1"/>
              </a:solidFill>
              <a:cs typeface="B Titr" pitchFamily="2" charset="-78"/>
            </a:endParaRPr>
          </a:p>
          <a:p>
            <a:pPr algn="ctr" rtl="1"/>
            <a:endParaRPr lang="fa-IR" sz="1800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ctr" rtl="1"/>
            <a:endParaRPr lang="fa-IR" sz="1800" dirty="0">
              <a:solidFill>
                <a:schemeClr val="tx1"/>
              </a:solidFill>
              <a:cs typeface="B Titr" pitchFamily="2" charset="-78"/>
            </a:endParaRPr>
          </a:p>
          <a:p>
            <a:pPr algn="ctr" rtl="1"/>
            <a:endParaRPr lang="fa-IR" sz="1800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ctr" rtl="1"/>
            <a:endParaRPr lang="fa-IR" sz="1800" dirty="0">
              <a:solidFill>
                <a:schemeClr val="tx1"/>
              </a:solidFill>
              <a:cs typeface="B Titr" pitchFamily="2" charset="-78"/>
            </a:endParaRPr>
          </a:p>
          <a:p>
            <a:pPr algn="ctr" rtl="1"/>
            <a:endParaRPr lang="fa-IR" sz="1800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ctr" rtl="1"/>
            <a:endParaRPr lang="fa-IR" sz="1800" dirty="0">
              <a:solidFill>
                <a:schemeClr val="tx1"/>
              </a:solidFill>
              <a:cs typeface="B Titr" pitchFamily="2" charset="-78"/>
            </a:endParaRPr>
          </a:p>
          <a:p>
            <a:pPr algn="ctr" rtl="1"/>
            <a:endParaRPr lang="fa-IR" sz="1800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ctr" rtl="1"/>
            <a:endParaRPr lang="fa-IR" sz="1800" dirty="0">
              <a:solidFill>
                <a:schemeClr val="tx1"/>
              </a:solidFill>
              <a:cs typeface="B Titr" pitchFamily="2" charset="-78"/>
            </a:endParaRPr>
          </a:p>
          <a:p>
            <a:pPr algn="ctr" rtl="1"/>
            <a:endParaRPr lang="fa-IR" sz="1800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ctr" rtl="1"/>
            <a:endParaRPr lang="fa-IR" sz="1800" dirty="0">
              <a:solidFill>
                <a:schemeClr val="tx1"/>
              </a:solidFill>
              <a:cs typeface="B Titr" pitchFamily="2" charset="-78"/>
            </a:endParaRPr>
          </a:p>
          <a:p>
            <a:pPr algn="ctr" rtl="1"/>
            <a:endParaRPr lang="fa-IR" sz="1800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ctr" rtl="1"/>
            <a:endParaRPr lang="fa-IR" sz="1800" dirty="0" smtClean="0">
              <a:solidFill>
                <a:schemeClr val="tx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604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792088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a-IR" sz="6000" dirty="0" smtClean="0">
                <a:cs typeface="Adobe Arabic" pitchFamily="18" charset="-78"/>
              </a:rPr>
              <a:t>ارتباط با من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7571184" cy="561662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r" rtl="1">
              <a:buNone/>
            </a:pPr>
            <a:r>
              <a:rPr lang="fa-IR" b="1" dirty="0" smtClean="0">
                <a:solidFill>
                  <a:srgbClr val="00B0F0"/>
                </a:solidFill>
              </a:rPr>
              <a:t>سایت 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fa-IR" b="1" dirty="0" smtClean="0">
                <a:solidFill>
                  <a:srgbClr val="00B0F0"/>
                </a:solidFill>
              </a:rPr>
              <a:t>      </a:t>
            </a:r>
            <a:r>
              <a:rPr lang="en-US" b="1" dirty="0" smtClean="0">
                <a:solidFill>
                  <a:srgbClr val="00B0F0"/>
                </a:solidFill>
              </a:rPr>
              <a:t>www.ali-yazdanbakhsh.ir</a:t>
            </a:r>
            <a:r>
              <a:rPr lang="fa-IR" b="1" dirty="0" smtClean="0">
                <a:solidFill>
                  <a:srgbClr val="00B0F0"/>
                </a:solidFill>
              </a:rPr>
              <a:t>   یا  </a:t>
            </a:r>
            <a:r>
              <a:rPr lang="en-US" b="1" dirty="0">
                <a:solidFill>
                  <a:srgbClr val="00B0F0"/>
                </a:solidFill>
              </a:rPr>
              <a:t>www.4sooy.ir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fa-IR" sz="2000" b="1" dirty="0" smtClean="0"/>
              <a:t>همراه  </a:t>
            </a:r>
            <a:r>
              <a:rPr lang="en-US" sz="2000" b="1" dirty="0" smtClean="0"/>
              <a:t>                 </a:t>
            </a:r>
            <a:r>
              <a:rPr lang="fa-IR" sz="2000" b="1" dirty="0" smtClean="0"/>
              <a:t>   </a:t>
            </a:r>
            <a:r>
              <a:rPr lang="fa-IR" sz="2000" b="1" dirty="0"/>
              <a:t>09153144276    یا    </a:t>
            </a:r>
            <a:r>
              <a:rPr lang="en-US" sz="2000" b="1" dirty="0"/>
              <a:t>09012958877</a:t>
            </a:r>
            <a:endParaRPr lang="fa-IR" sz="2000" b="1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fa-IR" sz="2000" b="1" dirty="0" smtClean="0"/>
              <a:t>وبلاگ </a:t>
            </a:r>
            <a:r>
              <a:rPr lang="en-US" sz="2000" b="1" dirty="0" smtClean="0"/>
              <a:t>     </a:t>
            </a:r>
            <a:r>
              <a:rPr lang="fa-IR" sz="2000" b="1" dirty="0" smtClean="0"/>
              <a:t>                   </a:t>
            </a:r>
            <a:r>
              <a:rPr lang="en-US" sz="2000" b="1" dirty="0"/>
              <a:t>www.yazdanbakhsh.blogfa.com</a:t>
            </a:r>
            <a:endParaRPr lang="fa-IR" sz="2000" b="1" dirty="0"/>
          </a:p>
          <a:p>
            <a:pPr marL="0" indent="0" algn="r" rtl="1">
              <a:buNone/>
            </a:pPr>
            <a:endParaRPr lang="fa-IR" sz="2000" b="1" dirty="0" smtClean="0"/>
          </a:p>
          <a:p>
            <a:pPr marL="0" indent="0" algn="r" rtl="1">
              <a:buNone/>
            </a:pPr>
            <a:r>
              <a:rPr lang="fa-IR" sz="2000" b="1" dirty="0" smtClean="0"/>
              <a:t>ایمیل          </a:t>
            </a:r>
            <a:r>
              <a:rPr lang="en-US" sz="2000" b="1" dirty="0" smtClean="0"/>
              <a:t>yazdan_bakhsh@yahoo.com                 </a:t>
            </a:r>
            <a:r>
              <a:rPr lang="fa-IR" sz="2000" b="1" dirty="0" smtClean="0"/>
              <a:t>  </a:t>
            </a:r>
            <a:endParaRPr lang="fa-IR" sz="2000" b="1" dirty="0"/>
          </a:p>
          <a:p>
            <a:pPr marL="0" indent="0" algn="r" rtl="1">
              <a:buNone/>
            </a:pPr>
            <a:endParaRPr lang="fa-IR" sz="2000" b="1" dirty="0" smtClean="0"/>
          </a:p>
          <a:p>
            <a:pPr marL="0" indent="0" algn="r" rtl="1">
              <a:buNone/>
            </a:pPr>
            <a:r>
              <a:rPr lang="fa-IR" sz="2000" b="1" dirty="0" smtClean="0"/>
              <a:t>کانال </a:t>
            </a:r>
            <a:r>
              <a:rPr lang="fa-IR" sz="2000" b="1" dirty="0"/>
              <a:t>تلگرام     </a:t>
            </a:r>
            <a:r>
              <a:rPr lang="en-US" sz="2000" b="1" dirty="0" smtClean="0"/>
              <a:t>       </a:t>
            </a:r>
            <a:r>
              <a:rPr lang="fa-IR" sz="2000" b="1" dirty="0" smtClean="0"/>
              <a:t>       </a:t>
            </a:r>
            <a:r>
              <a:rPr lang="en-US" sz="2000" b="1" dirty="0"/>
              <a:t>https://</a:t>
            </a:r>
            <a:r>
              <a:rPr lang="en-US" sz="2000" b="1" dirty="0" smtClean="0"/>
              <a:t>t.me/yazdanbakhsh1</a:t>
            </a:r>
            <a:endParaRPr lang="en-US" sz="2000" b="1" dirty="0"/>
          </a:p>
          <a:p>
            <a:pPr marL="0" indent="0" algn="r" rtl="1">
              <a:buNone/>
            </a:pPr>
            <a:endParaRPr lang="en-US" sz="2000" b="1" dirty="0"/>
          </a:p>
          <a:p>
            <a:pPr marL="0" indent="0" algn="r">
              <a:buNone/>
            </a:pPr>
            <a:endParaRPr lang="fa-IR" sz="2000" b="1" dirty="0" smtClean="0"/>
          </a:p>
          <a:p>
            <a:pPr marL="0" indent="0" algn="ctr">
              <a:buNone/>
            </a:pPr>
            <a:endParaRPr lang="fa-IR" sz="2000" b="1" dirty="0" smtClean="0"/>
          </a:p>
          <a:p>
            <a:pPr marL="0" indent="0" algn="ctr">
              <a:buNone/>
            </a:pPr>
            <a:endParaRPr lang="fa-IR" sz="2000" b="1" dirty="0" smtClean="0"/>
          </a:p>
          <a:p>
            <a:pPr marL="0" indent="0" algn="ctr">
              <a:buNone/>
            </a:pPr>
            <a:r>
              <a:rPr lang="fa-IR" sz="2000" b="1" dirty="0" smtClean="0">
                <a:solidFill>
                  <a:srgbClr val="00B050"/>
                </a:solidFill>
              </a:rPr>
              <a:t>مدیریت سایت گروه فلسفه دانشگاه فردوسی مشهد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00B050"/>
                </a:solidFill>
              </a:rPr>
              <a:t>http://</a:t>
            </a:r>
            <a:r>
              <a:rPr lang="en-US" sz="2000" b="1" dirty="0" smtClean="0">
                <a:solidFill>
                  <a:srgbClr val="00B050"/>
                </a:solidFill>
              </a:rPr>
              <a:t>philosophy.um.ac.ir</a:t>
            </a:r>
            <a:endParaRPr lang="fa-IR" sz="20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fa-IR" sz="20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fa-IR" sz="2000" b="1" dirty="0" smtClean="0">
                <a:solidFill>
                  <a:srgbClr val="00B050"/>
                </a:solidFill>
              </a:rPr>
              <a:t>موسسه آموزش عالی بینالود مشهد، مدیریت فرهنگی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00B050"/>
                </a:solidFill>
              </a:rPr>
              <a:t>http://</a:t>
            </a:r>
            <a:r>
              <a:rPr lang="en-US" sz="2000" b="1" dirty="0" smtClean="0">
                <a:solidFill>
                  <a:srgbClr val="00B050"/>
                </a:solidFill>
              </a:rPr>
              <a:t>www.binaloud.ac.ir</a:t>
            </a:r>
            <a:endParaRPr lang="fa-IR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166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a-IR" sz="6000" dirty="0" smtClean="0">
                <a:cs typeface="Adobe Arabic" pitchFamily="18" charset="-78"/>
              </a:rPr>
              <a:t>سایت هایی به منزله بخشنامه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7571184" cy="504296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 rtl="1">
              <a:buNone/>
            </a:pPr>
            <a:endParaRPr lang="en-US" b="1" dirty="0" smtClean="0"/>
          </a:p>
          <a:p>
            <a:pPr marL="0" indent="0" algn="ctr" rtl="1">
              <a:buNone/>
            </a:pPr>
            <a:r>
              <a:rPr lang="fa-IR" b="1" dirty="0" smtClean="0"/>
              <a:t>دبیرخانه </a:t>
            </a:r>
            <a:r>
              <a:rPr lang="fa-IR" b="1" dirty="0"/>
              <a:t>راهبری کشوری درس عربی           </a:t>
            </a:r>
            <a:r>
              <a:rPr lang="en-US" b="1" dirty="0" smtClean="0"/>
              <a:t> </a:t>
            </a:r>
            <a:r>
              <a:rPr lang="fa-IR" b="1" dirty="0" smtClean="0"/>
              <a:t>        </a:t>
            </a:r>
            <a:r>
              <a:rPr lang="en-US" b="1" dirty="0" smtClean="0"/>
              <a:t>www.arabi.gam2.medu.ir</a:t>
            </a:r>
            <a:endParaRPr lang="en-US" b="1" dirty="0"/>
          </a:p>
          <a:p>
            <a:pPr marL="0" indent="0" algn="ctr" rtl="1">
              <a:buNone/>
            </a:pPr>
            <a:endParaRPr lang="fa-IR" b="1" dirty="0" smtClean="0"/>
          </a:p>
          <a:p>
            <a:pPr marL="0" indent="0" algn="ctr" rtl="1">
              <a:buNone/>
            </a:pPr>
            <a:r>
              <a:rPr lang="fa-IR" b="1" dirty="0" smtClean="0"/>
              <a:t>گروه </a:t>
            </a:r>
            <a:r>
              <a:rPr lang="fa-IR" b="1" dirty="0"/>
              <a:t>عربی اداره کل آوپ </a:t>
            </a:r>
            <a:r>
              <a:rPr lang="fa-IR" b="1" dirty="0" smtClean="0"/>
              <a:t>خراسان رضوی     </a:t>
            </a:r>
          </a:p>
          <a:p>
            <a:pPr marL="0" indent="0" algn="ctr" rtl="1">
              <a:buNone/>
            </a:pPr>
            <a:r>
              <a:rPr lang="fa-IR" b="1" dirty="0" smtClean="0"/>
              <a:t> </a:t>
            </a:r>
            <a:r>
              <a:rPr lang="en-US" b="1" dirty="0" smtClean="0"/>
              <a:t>       </a:t>
            </a:r>
            <a:r>
              <a:rPr lang="fa-IR" b="1" dirty="0" smtClean="0"/>
              <a:t>   </a:t>
            </a:r>
            <a:r>
              <a:rPr lang="en-US" b="1" dirty="0"/>
              <a:t>www.amoozesh.razaviedu.ir</a:t>
            </a:r>
          </a:p>
          <a:p>
            <a:pPr marL="0" indent="0" algn="ctr" rtl="1">
              <a:buNone/>
            </a:pPr>
            <a:endParaRPr lang="fa-IR" b="1" dirty="0" smtClean="0"/>
          </a:p>
          <a:p>
            <a:pPr marL="0" indent="0" algn="ctr">
              <a:buNone/>
            </a:pPr>
            <a:r>
              <a:rPr lang="fa-IR" b="1" dirty="0" smtClean="0"/>
              <a:t>گروه </a:t>
            </a:r>
            <a:r>
              <a:rPr lang="fa-IR" b="1" dirty="0"/>
              <a:t>عربی آموزش وپرورش ناحیه 4 مشهد    </a:t>
            </a:r>
            <a:r>
              <a:rPr lang="en-US" b="1" dirty="0" smtClean="0"/>
              <a:t>www.yon.ir/arabi4               </a:t>
            </a:r>
            <a:endParaRPr lang="en-US" b="1" dirty="0"/>
          </a:p>
          <a:p>
            <a:pPr marL="0" indent="0" algn="ctr" rtl="1">
              <a:buNone/>
            </a:pPr>
            <a:endParaRPr lang="en-US" b="1" dirty="0"/>
          </a:p>
          <a:p>
            <a:pPr marL="0" indent="0" algn="ctr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670333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27168" cy="320080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>
                <a:cs typeface="B Titr" pitchFamily="2" charset="-78"/>
              </a:rPr>
              <a:t>دستور جلسه: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7239000" cy="5740648"/>
          </a:xfrm>
        </p:spPr>
        <p:txBody>
          <a:bodyPr>
            <a:normAutofit lnSpcReduction="10000"/>
          </a:bodyPr>
          <a:lstStyle/>
          <a:p>
            <a:r>
              <a:rPr lang="fa-IR" dirty="0"/>
              <a:t>گزارش اجمالی عملکرد </a:t>
            </a:r>
            <a:r>
              <a:rPr lang="fa-IR" dirty="0" smtClean="0"/>
              <a:t>گروه عربی و دبیران </a:t>
            </a:r>
            <a:r>
              <a:rPr lang="fa-IR" dirty="0"/>
              <a:t>محترم </a:t>
            </a:r>
            <a:r>
              <a:rPr lang="fa-IR" dirty="0" smtClean="0"/>
              <a:t>ناحیه4 </a:t>
            </a:r>
            <a:r>
              <a:rPr lang="fa-IR" dirty="0"/>
              <a:t>ازمهرماه تاکنون </a:t>
            </a:r>
            <a:endParaRPr lang="fa-IR" dirty="0" smtClean="0"/>
          </a:p>
          <a:p>
            <a:endParaRPr lang="fa-IR" dirty="0" smtClean="0"/>
          </a:p>
          <a:p>
            <a:r>
              <a:rPr lang="fa-IR" dirty="0" smtClean="0"/>
              <a:t>کارهای باقیمانده برنامه عملیاتی</a:t>
            </a:r>
          </a:p>
          <a:p>
            <a:endParaRPr lang="fa-IR" dirty="0"/>
          </a:p>
          <a:p>
            <a:r>
              <a:rPr lang="fa-IR" dirty="0" smtClean="0"/>
              <a:t>طرح </a:t>
            </a:r>
            <a:r>
              <a:rPr lang="fa-IR" dirty="0"/>
              <a:t>مباحثی در زمینه درس </a:t>
            </a:r>
            <a:r>
              <a:rPr lang="fa-IR" dirty="0" smtClean="0"/>
              <a:t>پژوهی</a:t>
            </a:r>
          </a:p>
          <a:p>
            <a:endParaRPr lang="fa-IR" dirty="0"/>
          </a:p>
          <a:p>
            <a:r>
              <a:rPr lang="fa-IR" dirty="0" smtClean="0"/>
              <a:t> تولیدمحتوی، یادگیری </a:t>
            </a:r>
            <a:r>
              <a:rPr lang="fa-IR" dirty="0"/>
              <a:t>معکوس</a:t>
            </a:r>
            <a:r>
              <a:rPr lang="en-US" dirty="0"/>
              <a:t>Flipped Learning  </a:t>
            </a:r>
            <a:r>
              <a:rPr lang="fa-IR" dirty="0" smtClean="0"/>
              <a:t> از نگاه سرکارخانم فرهنگ</a:t>
            </a:r>
          </a:p>
          <a:p>
            <a:endParaRPr lang="fa-IR" dirty="0"/>
          </a:p>
          <a:p>
            <a:r>
              <a:rPr lang="fa-IR" dirty="0" smtClean="0"/>
              <a:t>نظرات همکاران </a:t>
            </a:r>
            <a:r>
              <a:rPr lang="fa-IR" dirty="0"/>
              <a:t>گرامی</a:t>
            </a:r>
          </a:p>
        </p:txBody>
      </p:sp>
    </p:spTree>
    <p:extLst>
      <p:ext uri="{BB962C8B-B14F-4D97-AF65-F5344CB8AC3E}">
        <p14:creationId xmlns:p14="http://schemas.microsoft.com/office/powerpoint/2010/main" val="363792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27168" cy="680120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/>
              <a:t>گزارش اجمالی عملکرد گروه عربی ناحیه ازمهر تاکنون </a:t>
            </a:r>
            <a:br>
              <a:rPr lang="fa-IR" dirty="0"/>
            </a:br>
            <a:endParaRPr lang="fa-I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4744"/>
            <a:ext cx="7453547" cy="4804767"/>
          </a:xfrm>
        </p:spPr>
      </p:pic>
    </p:spTree>
    <p:extLst>
      <p:ext uri="{BB962C8B-B14F-4D97-AF65-F5344CB8AC3E}">
        <p14:creationId xmlns:p14="http://schemas.microsoft.com/office/powerpoint/2010/main" val="3326547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27168" cy="680120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/>
              <a:t>گزارش اجمالی عملکرد </a:t>
            </a:r>
            <a:r>
              <a:rPr lang="fa-IR" dirty="0" smtClean="0"/>
              <a:t>گروه عربی ناحیه ازمهر </a:t>
            </a:r>
            <a:r>
              <a:rPr lang="fa-IR" dirty="0"/>
              <a:t>تاکنون </a:t>
            </a:r>
            <a:br>
              <a:rPr lang="fa-IR" dirty="0"/>
            </a:br>
            <a:endParaRPr lang="fa-IR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0768"/>
            <a:ext cx="7239000" cy="4248472"/>
          </a:xfrm>
        </p:spPr>
      </p:pic>
    </p:spTree>
    <p:extLst>
      <p:ext uri="{BB962C8B-B14F-4D97-AF65-F5344CB8AC3E}">
        <p14:creationId xmlns:p14="http://schemas.microsoft.com/office/powerpoint/2010/main" val="2812526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27168" cy="3704456"/>
          </a:xfrm>
        </p:spPr>
        <p:txBody>
          <a:bodyPr>
            <a:normAutofit/>
          </a:bodyPr>
          <a:lstStyle/>
          <a:p>
            <a:pPr algn="ctr"/>
            <a:r>
              <a:rPr lang="fa-IR" sz="4400" dirty="0" smtClean="0"/>
              <a:t>حائزین رتبه های برتر 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>ناحیه4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> ازمهر تاکنون </a:t>
            </a:r>
            <a:br>
              <a:rPr lang="fa-IR" dirty="0" smtClean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741916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381</TotalTime>
  <Words>230</Words>
  <Application>Microsoft Office PowerPoint</Application>
  <PresentationFormat>On-screen Show (4:3)</PresentationFormat>
  <Paragraphs>93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Adobe Arabic</vt:lpstr>
      <vt:lpstr>B Titr</vt:lpstr>
      <vt:lpstr>Calibri</vt:lpstr>
      <vt:lpstr>Tahoma</vt:lpstr>
      <vt:lpstr>Trebuchet MS</vt:lpstr>
      <vt:lpstr>Wingdings</vt:lpstr>
      <vt:lpstr>Wingdings 2</vt:lpstr>
      <vt:lpstr>Opulent</vt:lpstr>
      <vt:lpstr>PowerPoint Presentation</vt:lpstr>
      <vt:lpstr>دومین کارگاه دبیران محترم  درس  عربی  24بهمن96 </vt:lpstr>
      <vt:lpstr>خیر مقدم خدمت کلیه عزیزان بویژه:  -سرکارخانم فرهنگ، سرگروه محترم عربی استان -همکاران گرامی ناحیه 7مشهد </vt:lpstr>
      <vt:lpstr>ارتباط با من</vt:lpstr>
      <vt:lpstr>سایت هایی به منزله بخشنامه</vt:lpstr>
      <vt:lpstr>دستور جلسه:</vt:lpstr>
      <vt:lpstr>گزارش اجمالی عملکرد گروه عربی ناحیه ازمهر تاکنون  </vt:lpstr>
      <vt:lpstr>گزارش اجمالی عملکرد گروه عربی ناحیه ازمهر تاکنون  </vt:lpstr>
      <vt:lpstr>حائزین رتبه های برتر  ناحیه4    ازمهر تاکنون  </vt:lpstr>
      <vt:lpstr>رتبه دوم کشوری سرکارخانم زاهدمقدم</vt:lpstr>
      <vt:lpstr>رتبه سوم استانی سرکارخانم مهین حیدری</vt:lpstr>
      <vt:lpstr>کل رتبه ها </vt:lpstr>
      <vt:lpstr>واقعاباید تبریک گفت به .…که با …. خودشان چنین فرصتی را برای خانم ها فراهم  می کنند</vt:lpstr>
      <vt:lpstr>آقایان ….</vt:lpstr>
      <vt:lpstr>کارهای پیش روی</vt:lpstr>
      <vt:lpstr>جشنواره14-الگوی برتر تدریس</vt:lpstr>
      <vt:lpstr>PowerPoint Presentation</vt:lpstr>
      <vt:lpstr>مقاله نویسی(جهت جشنواره)</vt:lpstr>
      <vt:lpstr>مقاله نویسی(جهت جشنواره)</vt:lpstr>
      <vt:lpstr>برفرض پذیرفته نشدن در جشنواره،  فقط با تغییر فرمت  می توان مقاله را برای مجله النداء ویا سایر نشریات ارسال نمود</vt:lpstr>
      <vt:lpstr>درس پژوهی</vt:lpstr>
      <vt:lpstr>درس پژوهی، خلاصه گزارش</vt:lpstr>
      <vt:lpstr>درس پژوهی، خلاصه گزارش</vt:lpstr>
      <vt:lpstr> تولیدمحتوی   یادگیری معکوس Flipped Learning   از نگاه سرکارخانم فرهنگ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سیمای  تحولات جمعیتی جمهوری اسلامی ایران</dc:title>
  <dc:creator>AAMahzoon</dc:creator>
  <cp:lastModifiedBy>1</cp:lastModifiedBy>
  <cp:revision>150</cp:revision>
  <dcterms:created xsi:type="dcterms:W3CDTF">2013-01-21T15:47:25Z</dcterms:created>
  <dcterms:modified xsi:type="dcterms:W3CDTF">2018-02-09T19:32:23Z</dcterms:modified>
</cp:coreProperties>
</file>